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57" r:id="rId5"/>
    <p:sldId id="258" r:id="rId6"/>
    <p:sldId id="259" r:id="rId7"/>
    <p:sldId id="260" r:id="rId8"/>
    <p:sldId id="256" r:id="rId9"/>
    <p:sldId id="264" r:id="rId10"/>
    <p:sldId id="265" r:id="rId11"/>
    <p:sldId id="266" r:id="rId12"/>
    <p:sldId id="267" r:id="rId13"/>
    <p:sldId id="273" r:id="rId14"/>
    <p:sldId id="275" r:id="rId15"/>
    <p:sldId id="279" r:id="rId16"/>
    <p:sldId id="277" r:id="rId17"/>
    <p:sldId id="278" r:id="rId18"/>
    <p:sldId id="281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51" d="100"/>
          <a:sy n="51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534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719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486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528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196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755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9395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008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053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61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283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1789-789D-451B-ABF3-B14485B81234}" type="datetimeFigureOut">
              <a:rPr lang="en-CA" smtClean="0"/>
              <a:t>23/03/2017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685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7" Type="http://schemas.openxmlformats.org/officeDocument/2006/relationships/image" Target="../media/image42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10" Type="http://schemas.openxmlformats.org/officeDocument/2006/relationships/image" Target="../media/image16.gif"/><Relationship Id="rId4" Type="http://schemas.openxmlformats.org/officeDocument/2006/relationships/image" Target="../media/image10.gif"/><Relationship Id="rId9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4835" y="4896283"/>
            <a:ext cx="9144000" cy="665162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 II – Analysis Tool</a:t>
            </a:r>
            <a:endParaRPr lang="en-CA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16" y="1476164"/>
            <a:ext cx="664063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6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Lipid Profiles</a:t>
            </a:r>
          </a:p>
        </p:txBody>
      </p:sp>
    </p:spTree>
    <p:extLst>
      <p:ext uri="{BB962C8B-B14F-4D97-AF65-F5344CB8AC3E}">
        <p14:creationId xmlns:p14="http://schemas.microsoft.com/office/powerpoint/2010/main" val="245468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805"/>
            <a:ext cx="10515600" cy="568411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Lipid profile in contrast to protein profile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9" y="1691781"/>
            <a:ext cx="3293101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9" y="4272588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05" y="1682967"/>
            <a:ext cx="3293101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03" y="4272588"/>
            <a:ext cx="329310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20" y="1682967"/>
            <a:ext cx="3293101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97" y="4211781"/>
            <a:ext cx="3293101" cy="25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76805" y="1532854"/>
            <a:ext cx="141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79703" y="3995589"/>
            <a:ext cx="147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</p:spTree>
    <p:extLst>
      <p:ext uri="{BB962C8B-B14F-4D97-AF65-F5344CB8AC3E}">
        <p14:creationId xmlns:p14="http://schemas.microsoft.com/office/powerpoint/2010/main" val="199440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33852" y="83127"/>
            <a:ext cx="9144000" cy="687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Lipid structure evolution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9" y="1691781"/>
            <a:ext cx="3295913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9" y="4161108"/>
            <a:ext cx="3295913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3" y="1640548"/>
            <a:ext cx="3295913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90" y="1640548"/>
            <a:ext cx="3295913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89" y="4160548"/>
            <a:ext cx="3295913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2" y="4161108"/>
            <a:ext cx="3295913" cy="25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76805" y="1532854"/>
            <a:ext cx="141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76805" y="3991243"/>
            <a:ext cx="147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</p:spTree>
    <p:extLst>
      <p:ext uri="{BB962C8B-B14F-4D97-AF65-F5344CB8AC3E}">
        <p14:creationId xmlns:p14="http://schemas.microsoft.com/office/powerpoint/2010/main" val="237367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54697" y="1122218"/>
            <a:ext cx="3456301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1" y="1122218"/>
            <a:ext cx="7677150" cy="5623203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4300"/>
            <a:ext cx="10515600" cy="8921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/>
              <a:t>Asymmetric lipid bilayer (POPC/CHL)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87475"/>
            <a:ext cx="3293101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56261"/>
            <a:ext cx="3293101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9" y="1387475"/>
            <a:ext cx="3293101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8" y="4155044"/>
            <a:ext cx="3293101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96" y="1291918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95" y="4151317"/>
            <a:ext cx="3293101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4765" y="1201907"/>
            <a:ext cx="8255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36501" y="1260517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98972" y="1168484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8601" y="4018903"/>
            <a:ext cx="7677150" cy="24713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54697" y="3981617"/>
            <a:ext cx="3456301" cy="28226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7799" y="3755526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600" y="4098463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80034" y="6422345"/>
            <a:ext cx="261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SPREAD CHOLESTEROL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98179" y="6488336"/>
            <a:ext cx="1769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CHOLESTEROL DOMAIN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4245" y="775739"/>
            <a:ext cx="6426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AVERAGED OVER 100ns OF MOLECULAR DYNAMICS SIMULATIONS (~ 1 month)</a:t>
            </a:r>
          </a:p>
        </p:txBody>
      </p:sp>
    </p:spTree>
    <p:extLst>
      <p:ext uri="{BB962C8B-B14F-4D97-AF65-F5344CB8AC3E}">
        <p14:creationId xmlns:p14="http://schemas.microsoft.com/office/powerpoint/2010/main" val="2256510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54697" y="1122218"/>
            <a:ext cx="3456301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1" y="1122218"/>
            <a:ext cx="7677150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4765" y="1201907"/>
            <a:ext cx="8255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POPC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8601" y="4018903"/>
            <a:ext cx="7677150" cy="24713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54697" y="3981617"/>
            <a:ext cx="3456301" cy="28226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04103" y="52938"/>
            <a:ext cx="10515600" cy="57788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Time evolution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3" y="1394226"/>
            <a:ext cx="3295913" cy="252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7799" y="3755526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2" y="4156261"/>
            <a:ext cx="3295913" cy="252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8600" y="4098463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11" y="1395280"/>
            <a:ext cx="3295913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98972" y="1168484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53" y="1422400"/>
            <a:ext cx="3295913" cy="25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5738" y="1186377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47" y="4095294"/>
            <a:ext cx="3295913" cy="25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0034" y="6422345"/>
            <a:ext cx="261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SPREAD CHOLESTEROL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79125" y="766148"/>
            <a:ext cx="4913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100ns OF MOLECULAR DYNAMICS SIMULATIONS (~ 1 month)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18" y="4043616"/>
            <a:ext cx="3295913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98179" y="6488336"/>
            <a:ext cx="1769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CHOLESTEROL DOMAIN</a:t>
            </a:r>
          </a:p>
        </p:txBody>
      </p:sp>
    </p:spTree>
    <p:extLst>
      <p:ext uri="{BB962C8B-B14F-4D97-AF65-F5344CB8AC3E}">
        <p14:creationId xmlns:p14="http://schemas.microsoft.com/office/powerpoint/2010/main" val="1391592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Local Membrane Properties</a:t>
            </a:r>
          </a:p>
        </p:txBody>
      </p:sp>
    </p:spTree>
    <p:extLst>
      <p:ext uri="{BB962C8B-B14F-4D97-AF65-F5344CB8AC3E}">
        <p14:creationId xmlns:p14="http://schemas.microsoft.com/office/powerpoint/2010/main" val="419235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85" y="0"/>
            <a:ext cx="10515600" cy="774357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Area per lipid upper leaflet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7262" y="1122224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8410" y="1126848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31752" y="1163094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0" y="1373828"/>
            <a:ext cx="3293101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9" y="3937010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81" y="3980192"/>
            <a:ext cx="3293101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81" y="1417010"/>
            <a:ext cx="3293101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32" y="1385944"/>
            <a:ext cx="329310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32" y="3865431"/>
            <a:ext cx="32931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89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85" y="0"/>
            <a:ext cx="10515600" cy="757881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Area per lipid lower leaflet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17757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54408" y="1177576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23657" y="1177576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9" y="1598887"/>
            <a:ext cx="3293101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7" y="4118887"/>
            <a:ext cx="3293101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07" y="4118887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07" y="1598887"/>
            <a:ext cx="3293101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337" y="1598887"/>
            <a:ext cx="329310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337" y="4118887"/>
            <a:ext cx="32931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3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85" y="0"/>
            <a:ext cx="10515600" cy="774357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Bilayer Thickness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969" y="1200607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0443" y="120060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23657" y="1177576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335" y="1542473"/>
            <a:ext cx="3293101" cy="25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82" y="4173454"/>
            <a:ext cx="3293101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269" y="1553988"/>
            <a:ext cx="3293101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899" y="4173454"/>
            <a:ext cx="3293101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4" y="1542473"/>
            <a:ext cx="3293101" cy="25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7" y="4173454"/>
            <a:ext cx="32931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96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85" y="0"/>
            <a:ext cx="10515600" cy="774357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Bilayer Thickness (</a:t>
            </a:r>
            <a:r>
              <a:rPr lang="en-CA" sz="3200" b="1">
                <a:latin typeface="Helvetica" panose="020B0604020202020204" pitchFamily="34" charset="0"/>
                <a:cs typeface="Helvetica" panose="020B0604020202020204" pitchFamily="34" charset="0"/>
              </a:rPr>
              <a:t>Time Evolution)</a:t>
            </a:r>
            <a:endParaRPr lang="en-CA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285" y="1421795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2759" y="1421795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73" y="1398764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085" y="2346180"/>
            <a:ext cx="423760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011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95588"/>
                <a:ext cx="7750287" cy="4965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0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Protein profile: 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2D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….,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…..</m:t>
                            </m:r>
                          </m:e>
                        </m:d>
                      </m:e>
                    </m:nary>
                  </m:oMath>
                </a14:m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3D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…,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)…..</m:t>
                            </m:r>
                          </m:e>
                        </m:d>
                      </m:e>
                    </m:nary>
                  </m:oMath>
                </a14:m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Where; GP1,GP2 …….. are group1,group2,……. amino acids respectively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sz="2000" dirty="0"/>
              </a:p>
              <a:p>
                <a:r>
                  <a:rPr lang="en-CA" sz="20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Lipid Profile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Upper Leaflet/Lower Leaflet - |lip1(r,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)|, </m:t>
                    </m:r>
                  </m:oMath>
                </a14:m>
                <a:r>
                  <a:rPr lang="en-CA" sz="1600" dirty="0"/>
                  <a:t>|lip2(r,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)|, </m:t>
                    </m:r>
                  </m:oMath>
                </a14:m>
                <a:r>
                  <a:rPr lang="en-CA" sz="1600" dirty="0"/>
                  <a:t>|lip3(r,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)|,</m:t>
                    </m:r>
                  </m:oMath>
                </a14:m>
                <a:r>
                  <a:rPr lang="en-CA" sz="1600" dirty="0"/>
                  <a:t> …...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Where; lipi1,lip2,lip3 ….. are the lipids 1,2,3 …..respectively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95588"/>
                <a:ext cx="7750287" cy="4965212"/>
              </a:xfrm>
              <a:blipFill>
                <a:blip r:embed="rId2"/>
                <a:stretch>
                  <a:fillRect l="-708" t="-1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1" y="3120799"/>
            <a:ext cx="43970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5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7937"/>
                <a:ext cx="7750287" cy="5462413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/>
                  <a:t>Local area per lipid: </a:t>
                </a:r>
              </a:p>
              <a:p>
                <a:pPr marL="0" indent="0">
                  <a:buNone/>
                </a:pPr>
                <a:endParaRPr lang="en-CA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𝑨𝑷𝑳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b="1" i="1"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000" b="1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𝟑𝟔𝟎</m:t>
                          </m:r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𝒍𝒊𝒑</m:t>
                              </m:r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d>
                                <m:dPr>
                                  <m:ctrlP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1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𝒍𝒊𝒑</m:t>
                              </m:r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1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……)</m:t>
                          </m:r>
                        </m:den>
                      </m:f>
                    </m:oMath>
                  </m:oMathPara>
                </a14:m>
                <a:endParaRPr lang="en-CA" sz="2000" b="1" dirty="0"/>
              </a:p>
              <a:p>
                <a:pPr marL="0" indent="0">
                  <a:buNone/>
                </a:pPr>
                <a:endParaRPr lang="en-CA" sz="1600" dirty="0"/>
              </a:p>
              <a:p>
                <a:r>
                  <a:rPr lang="en-CA" sz="2000" b="1" dirty="0"/>
                  <a:t>Local bilayer thickness</a:t>
                </a:r>
              </a:p>
              <a:p>
                <a:endParaRPr lang="en-CA" sz="2000" b="1" dirty="0"/>
              </a:p>
              <a:p>
                <a:r>
                  <a:rPr lang="en-CA" sz="2000" b="1" dirty="0"/>
                  <a:t>Local membrane curvature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7937"/>
                <a:ext cx="7750287" cy="5462413"/>
              </a:xfrm>
              <a:blipFill>
                <a:blip r:embed="rId2"/>
                <a:stretch>
                  <a:fillRect l="-708" t="-11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1" y="3120799"/>
            <a:ext cx="43970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4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6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Protein Profiles</a:t>
            </a:r>
          </a:p>
        </p:txBody>
      </p:sp>
    </p:spTree>
    <p:extLst>
      <p:ext uri="{BB962C8B-B14F-4D97-AF65-F5344CB8AC3E}">
        <p14:creationId xmlns:p14="http://schemas.microsoft.com/office/powerpoint/2010/main" val="393092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9137"/>
            <a:ext cx="12167641" cy="6839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1 Dimensional Protein Profile</a:t>
            </a:r>
          </a:p>
        </p:txBody>
      </p:sp>
    </p:spTree>
    <p:extLst>
      <p:ext uri="{BB962C8B-B14F-4D97-AF65-F5344CB8AC3E}">
        <p14:creationId xmlns:p14="http://schemas.microsoft.com/office/powerpoint/2010/main" val="21909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0"/>
            <a:ext cx="12167641" cy="68397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2 Dimensional Protein Profile (Spread)</a:t>
            </a:r>
          </a:p>
        </p:txBody>
      </p:sp>
    </p:spTree>
    <p:extLst>
      <p:ext uri="{BB962C8B-B14F-4D97-AF65-F5344CB8AC3E}">
        <p14:creationId xmlns:p14="http://schemas.microsoft.com/office/powerpoint/2010/main" val="65391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9137"/>
            <a:ext cx="12167641" cy="68397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9550" y="327025"/>
            <a:ext cx="11677650" cy="72072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2 Dimensional Protein Profile (Amino Acid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85889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852" y="83127"/>
            <a:ext cx="9144000" cy="687532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Protein structure evolution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7" y="1535126"/>
            <a:ext cx="3295913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2" y="4542169"/>
            <a:ext cx="1376217" cy="105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53" y="4541035"/>
            <a:ext cx="1377698" cy="105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293340" y="4055126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33600" y="4055126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715" y="557346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8963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66951" y="4043162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07211" y="4043162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9" y="1535126"/>
            <a:ext cx="3295913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57" y="4541035"/>
            <a:ext cx="1377698" cy="105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83" y="4541035"/>
            <a:ext cx="1377698" cy="1054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60237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4889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337443" y="4032756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177703" y="4032756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92" y="1512756"/>
            <a:ext cx="3295913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79" y="4541035"/>
            <a:ext cx="1377698" cy="105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43" y="4518665"/>
            <a:ext cx="1377698" cy="1054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68609" y="561820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50897" y="5634550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</p:spTree>
    <p:extLst>
      <p:ext uri="{BB962C8B-B14F-4D97-AF65-F5344CB8AC3E}">
        <p14:creationId xmlns:p14="http://schemas.microsoft.com/office/powerpoint/2010/main" val="387049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9550" y="327025"/>
            <a:ext cx="11677650" cy="72072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3 Dimensional Protein Profile (Amino Acid Distribution)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221469"/>
            <a:ext cx="350461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54" y="2221469"/>
            <a:ext cx="3504610" cy="32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110" y="1688837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7404" y="168883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88902" y="1688837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</p:spTree>
    <p:extLst>
      <p:ext uri="{BB962C8B-B14F-4D97-AF65-F5344CB8AC3E}">
        <p14:creationId xmlns:p14="http://schemas.microsoft.com/office/powerpoint/2010/main" val="3427012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487</Words>
  <Application>Microsoft Office PowerPoint</Application>
  <PresentationFormat>Widescreen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Motivation</vt:lpstr>
      <vt:lpstr>Motivation</vt:lpstr>
      <vt:lpstr>Protein Profiles</vt:lpstr>
      <vt:lpstr>1 Dimensional Protein Profile</vt:lpstr>
      <vt:lpstr>2 Dimensional Protein Profile (Spread)</vt:lpstr>
      <vt:lpstr>2 Dimensional Protein Profile (Amino Acid Distribution)</vt:lpstr>
      <vt:lpstr>Protein structure evolution</vt:lpstr>
      <vt:lpstr>3 Dimensional Protein Profile (Amino Acid Distribution)</vt:lpstr>
      <vt:lpstr>Lipid Profiles</vt:lpstr>
      <vt:lpstr>Lipid profile in contrast to protein profile</vt:lpstr>
      <vt:lpstr>PowerPoint Presentation</vt:lpstr>
      <vt:lpstr>Asymmetric lipid bilayer (POPC/CHL)</vt:lpstr>
      <vt:lpstr>Time evolution</vt:lpstr>
      <vt:lpstr>Local Membrane Properties</vt:lpstr>
      <vt:lpstr>Area per lipid upper leaflet</vt:lpstr>
      <vt:lpstr>Area per lipid lower leaflet</vt:lpstr>
      <vt:lpstr>Bilayer Thickness</vt:lpstr>
      <vt:lpstr>Bilayer Thickness (Time Evolution)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structure evolution</dc:title>
  <dc:creator>Khanna, Tarun</dc:creator>
  <cp:lastModifiedBy>Khanna, Tarun</cp:lastModifiedBy>
  <cp:revision>56</cp:revision>
  <dcterms:created xsi:type="dcterms:W3CDTF">2017-03-04T10:49:23Z</dcterms:created>
  <dcterms:modified xsi:type="dcterms:W3CDTF">2017-03-23T18:18:32Z</dcterms:modified>
</cp:coreProperties>
</file>